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13" roundtripDataSignature="AMtx7mj5A7XdflOo7fLwGSaVf+rPGSKht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customschemas.google.com/relationships/presentationmetadata" Target="metadata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2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13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4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14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4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ólo el título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6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6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7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17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" type="body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9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8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 b="27804" l="3401" r="42397" t="33923"/>
          <a:stretch/>
        </p:blipFill>
        <p:spPr>
          <a:xfrm>
            <a:off x="1547664" y="2386048"/>
            <a:ext cx="5364088" cy="3030213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"/>
          <p:cNvSpPr txBox="1"/>
          <p:nvPr/>
        </p:nvSpPr>
        <p:spPr>
          <a:xfrm>
            <a:off x="1767810" y="908720"/>
            <a:ext cx="4608512" cy="17543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900">
                <a:solidFill>
                  <a:srgbClr val="538CD5"/>
                </a:solidFill>
                <a:latin typeface="Calibri"/>
                <a:ea typeface="Calibri"/>
                <a:cs typeface="Calibri"/>
                <a:sym typeface="Calibri"/>
              </a:rPr>
              <a:t>how often do you meet new people?</a:t>
            </a:r>
            <a:endParaRPr sz="25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cap="none" strike="noStrike">
              <a:solidFill>
                <a:srgbClr val="538CD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cap="none" strike="noStrike">
              <a:solidFill>
                <a:srgbClr val="538CD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1767810" y="5661248"/>
            <a:ext cx="4608512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500">
                <a:solidFill>
                  <a:srgbClr val="538CD5"/>
                </a:solidFill>
                <a:latin typeface="Calibri"/>
                <a:ea typeface="Calibri"/>
                <a:cs typeface="Calibri"/>
                <a:sym typeface="Calibri"/>
              </a:rPr>
              <a:t>What are the first words you say to someone you are meeting for the first time?</a:t>
            </a:r>
            <a:endParaRPr b="1" sz="2500">
              <a:solidFill>
                <a:srgbClr val="538CD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2"/>
          <p:cNvPicPr preferRelativeResize="0"/>
          <p:nvPr/>
        </p:nvPicPr>
        <p:blipFill rotWithShape="1">
          <a:blip r:embed="rId3">
            <a:alphaModFix/>
          </a:blip>
          <a:srcRect b="46263" l="19098" r="57552" t="31314"/>
          <a:stretch/>
        </p:blipFill>
        <p:spPr>
          <a:xfrm>
            <a:off x="1619672" y="1268760"/>
            <a:ext cx="5400600" cy="4148807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2"/>
          <p:cNvSpPr/>
          <p:nvPr/>
        </p:nvSpPr>
        <p:spPr>
          <a:xfrm>
            <a:off x="2843808" y="579277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00">
                <a:solidFill>
                  <a:srgbClr val="538CD5"/>
                </a:solidFill>
                <a:latin typeface="Calibri"/>
                <a:ea typeface="Calibri"/>
                <a:cs typeface="Calibri"/>
                <a:sym typeface="Calibri"/>
              </a:rPr>
              <a:t>What is happening here?</a:t>
            </a:r>
            <a:endParaRPr b="1" sz="2600">
              <a:solidFill>
                <a:srgbClr val="538CD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"/>
          <p:cNvSpPr/>
          <p:nvPr/>
        </p:nvSpPr>
        <p:spPr>
          <a:xfrm>
            <a:off x="1403648" y="2169273"/>
            <a:ext cx="6587791" cy="30469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538CD5"/>
                </a:solidFill>
                <a:latin typeface="Calibri"/>
                <a:ea typeface="Calibri"/>
                <a:cs typeface="Calibri"/>
                <a:sym typeface="Calibri"/>
              </a:rPr>
              <a:t>Hello, I </a:t>
            </a:r>
            <a:r>
              <a:rPr b="1" lang="en-US" sz="2400" u="sng">
                <a:solidFill>
                  <a:srgbClr val="538CD5"/>
                </a:solidFill>
                <a:latin typeface="Calibri"/>
                <a:ea typeface="Calibri"/>
                <a:cs typeface="Calibri"/>
                <a:sym typeface="Calibri"/>
              </a:rPr>
              <a:t>am</a:t>
            </a:r>
            <a:r>
              <a:rPr b="1" lang="en-US" sz="2400">
                <a:solidFill>
                  <a:srgbClr val="538CD5"/>
                </a:solidFill>
                <a:latin typeface="Calibri"/>
                <a:ea typeface="Calibri"/>
                <a:cs typeface="Calibri"/>
                <a:sym typeface="Calibri"/>
              </a:rPr>
              <a:t> Craig and this </a:t>
            </a:r>
            <a:r>
              <a:rPr b="1" lang="en-US" sz="2400" u="sng">
                <a:solidFill>
                  <a:srgbClr val="538CD5"/>
                </a:solidFill>
                <a:latin typeface="Calibri"/>
                <a:ea typeface="Calibri"/>
                <a:cs typeface="Calibri"/>
                <a:sym typeface="Calibri"/>
              </a:rPr>
              <a:t>is</a:t>
            </a:r>
            <a:r>
              <a:rPr b="1" lang="en-US" sz="2400">
                <a:solidFill>
                  <a:srgbClr val="538CD5"/>
                </a:solidFill>
                <a:latin typeface="Calibri"/>
                <a:ea typeface="Calibri"/>
                <a:cs typeface="Calibri"/>
                <a:sym typeface="Calibri"/>
              </a:rPr>
              <a:t> my friend Mark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538CD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538CD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538CD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538CD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538CD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538CD5"/>
                </a:solidFill>
                <a:latin typeface="Calibri"/>
                <a:ea typeface="Calibri"/>
                <a:cs typeface="Calibri"/>
                <a:sym typeface="Calibri"/>
              </a:rPr>
              <a:t>Hi Craig! I’</a:t>
            </a:r>
            <a:r>
              <a:rPr b="1" lang="en-US" sz="2400" u="sng">
                <a:solidFill>
                  <a:srgbClr val="538CD5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r>
              <a:rPr b="1" lang="en-US" sz="2400">
                <a:solidFill>
                  <a:srgbClr val="538CD5"/>
                </a:solidFill>
                <a:latin typeface="Calibri"/>
                <a:ea typeface="Calibri"/>
                <a:cs typeface="Calibri"/>
                <a:sym typeface="Calibri"/>
              </a:rPr>
              <a:t> Anna and they </a:t>
            </a:r>
            <a:r>
              <a:rPr b="1" lang="en-US" sz="2400" u="sng">
                <a:solidFill>
                  <a:srgbClr val="538CD5"/>
                </a:solidFill>
                <a:latin typeface="Calibri"/>
                <a:ea typeface="Calibri"/>
                <a:cs typeface="Calibri"/>
                <a:sym typeface="Calibri"/>
              </a:rPr>
              <a:t>are</a:t>
            </a:r>
            <a:r>
              <a:rPr b="1" lang="en-US" sz="2400">
                <a:solidFill>
                  <a:srgbClr val="538CD5"/>
                </a:solidFill>
                <a:latin typeface="Calibri"/>
                <a:ea typeface="Calibri"/>
                <a:cs typeface="Calibri"/>
                <a:sym typeface="Calibri"/>
              </a:rPr>
              <a:t> my roommates Laura and Joseph. </a:t>
            </a:r>
            <a:endParaRPr b="1" sz="2400">
              <a:solidFill>
                <a:srgbClr val="538CD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"/>
          <p:cNvSpPr/>
          <p:nvPr/>
        </p:nvSpPr>
        <p:spPr>
          <a:xfrm>
            <a:off x="3275856" y="836712"/>
            <a:ext cx="4572000" cy="44012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538CD5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endParaRPr b="1" sz="2800">
              <a:solidFill>
                <a:srgbClr val="538CD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538CD5"/>
                </a:solidFill>
                <a:latin typeface="Calibri"/>
                <a:ea typeface="Calibri"/>
                <a:cs typeface="Calibri"/>
                <a:sym typeface="Calibri"/>
              </a:rPr>
              <a:t>He</a:t>
            </a:r>
            <a:endParaRPr b="1" sz="2800">
              <a:solidFill>
                <a:srgbClr val="538CD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538CD5"/>
                </a:solidFill>
                <a:latin typeface="Calibri"/>
                <a:ea typeface="Calibri"/>
                <a:cs typeface="Calibri"/>
                <a:sym typeface="Calibri"/>
              </a:rPr>
              <a:t>She</a:t>
            </a:r>
            <a:endParaRPr b="1" sz="2800">
              <a:solidFill>
                <a:srgbClr val="538CD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538CD5"/>
                </a:solidFill>
                <a:latin typeface="Calibri"/>
                <a:ea typeface="Calibri"/>
                <a:cs typeface="Calibri"/>
                <a:sym typeface="Calibri"/>
              </a:rPr>
              <a:t>It   </a:t>
            </a:r>
            <a:endParaRPr b="1" sz="2800">
              <a:solidFill>
                <a:srgbClr val="538CD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538CD5"/>
                </a:solidFill>
                <a:latin typeface="Calibri"/>
                <a:ea typeface="Calibri"/>
                <a:cs typeface="Calibri"/>
                <a:sym typeface="Calibri"/>
              </a:rPr>
              <a:t>We</a:t>
            </a:r>
            <a:endParaRPr b="1" sz="2800">
              <a:solidFill>
                <a:srgbClr val="538CD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538CD5"/>
                </a:solidFill>
                <a:latin typeface="Calibri"/>
                <a:ea typeface="Calibri"/>
                <a:cs typeface="Calibri"/>
                <a:sym typeface="Calibri"/>
              </a:rPr>
              <a:t>They</a:t>
            </a:r>
            <a:endParaRPr b="1" sz="2800">
              <a:solidFill>
                <a:srgbClr val="538CD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538CD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4"/>
          <p:cNvSpPr/>
          <p:nvPr/>
        </p:nvSpPr>
        <p:spPr>
          <a:xfrm>
            <a:off x="4767093" y="800929"/>
            <a:ext cx="654346" cy="6718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538CD5"/>
                </a:solidFill>
                <a:latin typeface="Calibri"/>
                <a:ea typeface="Calibri"/>
                <a:cs typeface="Calibri"/>
                <a:sym typeface="Calibri"/>
              </a:rPr>
              <a:t>am</a:t>
            </a:r>
            <a:endParaRPr b="1" sz="1800">
              <a:solidFill>
                <a:srgbClr val="538CD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4"/>
          <p:cNvSpPr/>
          <p:nvPr/>
        </p:nvSpPr>
        <p:spPr>
          <a:xfrm>
            <a:off x="5047335" y="1472780"/>
            <a:ext cx="415498" cy="6718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538CD5"/>
                </a:solidFill>
                <a:latin typeface="Calibri"/>
                <a:ea typeface="Calibri"/>
                <a:cs typeface="Calibri"/>
                <a:sym typeface="Calibri"/>
              </a:rPr>
              <a:t>is</a:t>
            </a:r>
            <a:endParaRPr b="1" sz="1800">
              <a:solidFill>
                <a:srgbClr val="538CD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4"/>
          <p:cNvSpPr/>
          <p:nvPr/>
        </p:nvSpPr>
        <p:spPr>
          <a:xfrm>
            <a:off x="4982646" y="3558662"/>
            <a:ext cx="66794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538CD5"/>
                </a:solidFill>
                <a:latin typeface="Calibri"/>
                <a:ea typeface="Calibri"/>
                <a:cs typeface="Calibri"/>
                <a:sym typeface="Calibri"/>
              </a:rPr>
              <a:t>are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6" name="Google Shape;106;p4"/>
          <p:cNvCxnSpPr/>
          <p:nvPr/>
        </p:nvCxnSpPr>
        <p:spPr>
          <a:xfrm>
            <a:off x="3635896" y="1268760"/>
            <a:ext cx="972247" cy="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107" name="Google Shape;107;p4"/>
          <p:cNvCxnSpPr/>
          <p:nvPr/>
        </p:nvCxnSpPr>
        <p:spPr>
          <a:xfrm>
            <a:off x="4122019" y="4474287"/>
            <a:ext cx="972247" cy="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108" name="Google Shape;108;p4"/>
          <p:cNvCxnSpPr/>
          <p:nvPr/>
        </p:nvCxnSpPr>
        <p:spPr>
          <a:xfrm>
            <a:off x="3906465" y="3820272"/>
            <a:ext cx="972247" cy="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109" name="Google Shape;109;p4"/>
          <p:cNvCxnSpPr/>
          <p:nvPr/>
        </p:nvCxnSpPr>
        <p:spPr>
          <a:xfrm>
            <a:off x="4075088" y="2537100"/>
            <a:ext cx="972247" cy="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110" name="Google Shape;110;p4"/>
          <p:cNvCxnSpPr/>
          <p:nvPr/>
        </p:nvCxnSpPr>
        <p:spPr>
          <a:xfrm>
            <a:off x="3794846" y="3244334"/>
            <a:ext cx="972247" cy="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111" name="Google Shape;111;p4"/>
          <p:cNvCxnSpPr/>
          <p:nvPr/>
        </p:nvCxnSpPr>
        <p:spPr>
          <a:xfrm>
            <a:off x="3906466" y="1892430"/>
            <a:ext cx="972247" cy="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112" name="Google Shape;112;p4"/>
          <p:cNvSpPr/>
          <p:nvPr/>
        </p:nvSpPr>
        <p:spPr>
          <a:xfrm>
            <a:off x="5113502" y="2275490"/>
            <a:ext cx="415498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538CD5"/>
                </a:solidFill>
                <a:latin typeface="Calibri"/>
                <a:ea typeface="Calibri"/>
                <a:cs typeface="Calibri"/>
                <a:sym typeface="Calibri"/>
              </a:rPr>
              <a:t>is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4"/>
          <p:cNvSpPr/>
          <p:nvPr/>
        </p:nvSpPr>
        <p:spPr>
          <a:xfrm>
            <a:off x="4774897" y="2951366"/>
            <a:ext cx="415498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538CD5"/>
                </a:solidFill>
                <a:latin typeface="Calibri"/>
                <a:ea typeface="Calibri"/>
                <a:cs typeface="Calibri"/>
                <a:sym typeface="Calibri"/>
              </a:rPr>
              <a:t>is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4"/>
          <p:cNvSpPr/>
          <p:nvPr/>
        </p:nvSpPr>
        <p:spPr>
          <a:xfrm>
            <a:off x="5155417" y="4212677"/>
            <a:ext cx="66794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538CD5"/>
                </a:solidFill>
                <a:latin typeface="Calibri"/>
                <a:ea typeface="Calibri"/>
                <a:cs typeface="Calibri"/>
                <a:sym typeface="Calibri"/>
              </a:rPr>
              <a:t>are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5"/>
          <p:cNvSpPr/>
          <p:nvPr/>
        </p:nvSpPr>
        <p:spPr>
          <a:xfrm>
            <a:off x="2807219" y="1576824"/>
            <a:ext cx="4572000" cy="341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538CD5"/>
                </a:solidFill>
                <a:latin typeface="Calibri"/>
                <a:ea typeface="Calibri"/>
                <a:cs typeface="Calibri"/>
                <a:sym typeface="Calibri"/>
              </a:rPr>
              <a:t>Am                                            </a:t>
            </a:r>
            <a:r>
              <a:rPr b="1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/</a:t>
            </a:r>
            <a:r>
              <a:rPr b="1" lang="en-US" sz="1800">
                <a:solidFill>
                  <a:srgbClr val="538CD5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æm /</a:t>
            </a:r>
            <a:r>
              <a:rPr b="1" lang="en-US" sz="1800">
                <a:solidFill>
                  <a:srgbClr val="538CD5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538CD5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538CD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538CD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538CD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538CD5"/>
                </a:solidFill>
                <a:latin typeface="Calibri"/>
                <a:ea typeface="Calibri"/>
                <a:cs typeface="Calibri"/>
                <a:sym typeface="Calibri"/>
              </a:rPr>
              <a:t>Is                                                </a:t>
            </a:r>
            <a:r>
              <a:rPr b="1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/</a:t>
            </a:r>
            <a:r>
              <a:rPr b="1" lang="en-US" sz="1800">
                <a:solidFill>
                  <a:srgbClr val="538CD5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ɪz /</a:t>
            </a:r>
            <a:endParaRPr b="1" sz="1800">
              <a:solidFill>
                <a:srgbClr val="538CD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538CD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538CD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538CD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538CD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538CD5"/>
                </a:solidFill>
                <a:latin typeface="Calibri"/>
                <a:ea typeface="Calibri"/>
                <a:cs typeface="Calibri"/>
                <a:sym typeface="Calibri"/>
              </a:rPr>
              <a:t>Are                                             </a:t>
            </a:r>
            <a:r>
              <a:rPr b="1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/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ɑr /</a:t>
            </a:r>
            <a:endParaRPr b="1" sz="1800">
              <a:solidFill>
                <a:srgbClr val="538CD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20" name="Google Shape;120;p5"/>
          <p:cNvCxnSpPr/>
          <p:nvPr/>
        </p:nvCxnSpPr>
        <p:spPr>
          <a:xfrm>
            <a:off x="2771800" y="1916832"/>
            <a:ext cx="1944216" cy="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med" w="med" type="stealth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121" name="Google Shape;121;p5"/>
          <p:cNvCxnSpPr/>
          <p:nvPr/>
        </p:nvCxnSpPr>
        <p:spPr>
          <a:xfrm>
            <a:off x="2771800" y="4653136"/>
            <a:ext cx="1944216" cy="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med" w="med" type="stealth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122" name="Google Shape;122;p5"/>
          <p:cNvCxnSpPr/>
          <p:nvPr/>
        </p:nvCxnSpPr>
        <p:spPr>
          <a:xfrm>
            <a:off x="2771800" y="3284984"/>
            <a:ext cx="1944216" cy="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med" w="med" type="stealth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6"/>
          <p:cNvSpPr/>
          <p:nvPr/>
        </p:nvSpPr>
        <p:spPr>
          <a:xfrm>
            <a:off x="2555776" y="1120978"/>
            <a:ext cx="4572000" cy="5124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 u="sng">
                <a:solidFill>
                  <a:srgbClr val="17365D"/>
                </a:solidFill>
                <a:latin typeface="Calibri"/>
                <a:ea typeface="Calibri"/>
                <a:cs typeface="Calibri"/>
                <a:sym typeface="Calibri"/>
              </a:rPr>
              <a:t>I’m</a:t>
            </a:r>
            <a:r>
              <a:rPr lang="en-US" sz="2000">
                <a:solidFill>
                  <a:srgbClr val="17365D"/>
                </a:solidFill>
                <a:latin typeface="Calibri"/>
                <a:ea typeface="Calibri"/>
                <a:cs typeface="Calibri"/>
                <a:sym typeface="Calibri"/>
              </a:rPr>
              <a:t> a   good   student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17365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 u="sng">
                <a:solidFill>
                  <a:srgbClr val="17365D"/>
                </a:solidFill>
                <a:latin typeface="Calibri"/>
                <a:ea typeface="Calibri"/>
                <a:cs typeface="Calibri"/>
                <a:sym typeface="Calibri"/>
              </a:rPr>
              <a:t>She’s</a:t>
            </a:r>
            <a:r>
              <a:rPr lang="en-US" sz="2000">
                <a:solidFill>
                  <a:srgbClr val="17365D"/>
                </a:solidFill>
                <a:latin typeface="Calibri"/>
                <a:ea typeface="Calibri"/>
                <a:cs typeface="Calibri"/>
                <a:sym typeface="Calibri"/>
              </a:rPr>
              <a:t>   my   best   friend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17365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 u="sng">
                <a:solidFill>
                  <a:srgbClr val="17365D"/>
                </a:solidFill>
                <a:latin typeface="Calibri"/>
                <a:ea typeface="Calibri"/>
                <a:cs typeface="Calibri"/>
                <a:sym typeface="Calibri"/>
              </a:rPr>
              <a:t>He’s  </a:t>
            </a:r>
            <a:r>
              <a:rPr lang="en-US" sz="2000">
                <a:solidFill>
                  <a:srgbClr val="17365D"/>
                </a:solidFill>
                <a:latin typeface="Calibri"/>
                <a:ea typeface="Calibri"/>
                <a:cs typeface="Calibri"/>
                <a:sym typeface="Calibri"/>
              </a:rPr>
              <a:t> my   father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17365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 u="sng">
                <a:solidFill>
                  <a:srgbClr val="17365D"/>
                </a:solidFill>
                <a:latin typeface="Calibri"/>
                <a:ea typeface="Calibri"/>
                <a:cs typeface="Calibri"/>
                <a:sym typeface="Calibri"/>
              </a:rPr>
              <a:t>It’s   </a:t>
            </a:r>
            <a:r>
              <a:rPr lang="en-US" sz="2000">
                <a:solidFill>
                  <a:srgbClr val="17365D"/>
                </a:solidFill>
                <a:latin typeface="Calibri"/>
                <a:ea typeface="Calibri"/>
                <a:cs typeface="Calibri"/>
                <a:sym typeface="Calibri"/>
              </a:rPr>
              <a:t>raining   heavily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17365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 u="sng">
                <a:solidFill>
                  <a:srgbClr val="17365D"/>
                </a:solidFill>
                <a:latin typeface="Calibri"/>
                <a:ea typeface="Calibri"/>
                <a:cs typeface="Calibri"/>
                <a:sym typeface="Calibri"/>
              </a:rPr>
              <a:t>We’re  </a:t>
            </a:r>
            <a:r>
              <a:rPr lang="en-US" sz="2000">
                <a:solidFill>
                  <a:srgbClr val="17365D"/>
                </a:solidFill>
                <a:latin typeface="Calibri"/>
                <a:ea typeface="Calibri"/>
                <a:cs typeface="Calibri"/>
                <a:sym typeface="Calibri"/>
              </a:rPr>
              <a:t> very   happy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17365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 u="sng">
                <a:solidFill>
                  <a:srgbClr val="17365D"/>
                </a:solidFill>
                <a:latin typeface="Calibri"/>
                <a:ea typeface="Calibri"/>
                <a:cs typeface="Calibri"/>
                <a:sym typeface="Calibri"/>
              </a:rPr>
              <a:t>They’re</a:t>
            </a:r>
            <a:r>
              <a:rPr lang="en-US" sz="2000">
                <a:solidFill>
                  <a:srgbClr val="17365D"/>
                </a:solidFill>
                <a:latin typeface="Calibri"/>
                <a:ea typeface="Calibri"/>
                <a:cs typeface="Calibri"/>
                <a:sym typeface="Calibri"/>
              </a:rPr>
              <a:t>   really   pretty</a:t>
            </a:r>
            <a:endParaRPr sz="2000">
              <a:solidFill>
                <a:srgbClr val="17365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7"/>
          <p:cNvSpPr/>
          <p:nvPr/>
        </p:nvSpPr>
        <p:spPr>
          <a:xfrm>
            <a:off x="1547664" y="2060848"/>
            <a:ext cx="6984776" cy="13849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7365D"/>
              </a:buClr>
              <a:buSzPts val="2800"/>
              <a:buFont typeface="Arial"/>
              <a:buChar char="•"/>
            </a:pPr>
            <a:r>
              <a:rPr b="1" lang="en-US" sz="2800" u="sng">
                <a:solidFill>
                  <a:srgbClr val="17365D"/>
                </a:solidFill>
                <a:latin typeface="Calibri"/>
                <a:ea typeface="Calibri"/>
                <a:cs typeface="Calibri"/>
                <a:sym typeface="Calibri"/>
              </a:rPr>
              <a:t>Can you introduce yourself?</a:t>
            </a:r>
            <a:endParaRPr/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7365D"/>
              </a:buClr>
              <a:buSzPts val="2800"/>
              <a:buFont typeface="Arial"/>
              <a:buChar char="•"/>
            </a:pPr>
            <a:r>
              <a:rPr b="1" lang="en-US" sz="2800" u="sng">
                <a:solidFill>
                  <a:srgbClr val="17365D"/>
                </a:solidFill>
                <a:latin typeface="Calibri"/>
                <a:ea typeface="Calibri"/>
                <a:cs typeface="Calibri"/>
                <a:sym typeface="Calibri"/>
              </a:rPr>
              <a:t>Can you introduce your two best friends?</a:t>
            </a:r>
            <a:endParaRPr sz="2800">
              <a:solidFill>
                <a:srgbClr val="17365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2018-10-03T21:56:00Z</dcterms:created>
  <dc:creator>eloy diaz</dc:creator>
</cp:coreProperties>
</file>